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7" r:id="rId5"/>
    <p:sldId id="274" r:id="rId6"/>
    <p:sldId id="268" r:id="rId7"/>
    <p:sldId id="269" r:id="rId8"/>
    <p:sldId id="263" r:id="rId9"/>
    <p:sldId id="266" r:id="rId10"/>
    <p:sldId id="270" r:id="rId11"/>
    <p:sldId id="259" r:id="rId12"/>
    <p:sldId id="265" r:id="rId13"/>
    <p:sldId id="260" r:id="rId14"/>
    <p:sldId id="261" r:id="rId15"/>
    <p:sldId id="262" r:id="rId16"/>
    <p:sldId id="276" r:id="rId17"/>
    <p:sldId id="273" r:id="rId18"/>
    <p:sldId id="271" r:id="rId19"/>
    <p:sldId id="275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9FCEA-A38B-405C-9723-33E01AB102BC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5102A-6E9A-4CCA-9B1D-14E070DD4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68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D739-5979-4B19-91C2-4A10ECA8A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BD0F-9C02-4218-A4D8-79006D41A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9C006-C849-4E7A-95BA-8CE3413B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F408F-86B0-408F-A6F9-2C453132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C4C19-6946-42FD-97F3-F161E0C6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4A6F-0795-49B5-A1B6-01201591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0DF44-5BB4-4A6A-8691-8AFD4B604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07EBA-ADAE-4F0B-B24D-4EB6BE01E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A3EC8-C490-4C69-AD95-74F0876A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C4067-F9AA-4255-BEA2-6067FCD3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8C73D5-D839-4F8E-AD75-9E610D5B8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B1FD5-62B4-42C3-A9BB-372BFECCD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734CD-009C-46D6-B589-446DB064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A1E8-4111-4DBF-A4A3-11D6213A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BCD4B-CAF1-40B4-B99C-54209681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7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0268-31A4-461F-9F66-B922E133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8890-7F4C-4872-98F9-FA5723C9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74CC9-ED1A-4777-B2D7-6AD01AFB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FE8DD-F320-47E2-BFD5-F648CADA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05F7-2561-4526-BE9B-28407ABC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0681-E19B-427B-986C-2038B570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2D3D9-9CCA-429B-8A98-590C12ABB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E43BB-E172-4C75-8512-CEED53B6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B8606-A853-4FB1-A86B-B26DD2C6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4E974-F60C-4499-9DFF-91094202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7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489E-C103-4DCF-AE98-4DF83F5D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C3B90-6E4F-4CAB-AF3F-EC38E5DB4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BE19C-4D37-4BD8-9A94-CD61A8F1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2BB98-5357-44BD-98E1-6431D400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2996A-5729-4D5B-9EC3-F6CB5726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F0CF-C536-46FA-B390-91B0E45D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E0D5-B57B-4D0C-9289-6F4539B0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AE623-9C73-4C4E-832A-2D401DFB9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94523-F4C6-4F54-BE87-DE7F41D8D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93750-48D9-47B7-BE15-F7FFCF28D2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2404C2-B08A-468F-A6DD-83618265F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345DE-0FBE-4203-B377-9E91C975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99C945-75F9-4DF4-83CE-D72CEBAE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4132B-0EF8-467E-84B6-CF28B791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2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3EA3-3F6C-4841-B266-F50CB6B2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CD030-BF1A-4533-9D6E-DAAB2C96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94C36-85A1-4155-887A-72A7D160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A4A03-B2FF-4A58-B538-6413D1F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5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22146-3F57-4952-B67E-DABC27E6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876B-691C-433B-8F02-52171CBC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AAF9-6E09-44E2-B263-942332F2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3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2B63-8909-4D7F-B597-923E25D6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6F03E-AF80-41BC-96DF-34BB5890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E9CD1-069C-4947-8774-CFB20B53D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4F831-DBDE-44D7-B4ED-98AAD0C2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DD4C6-2C17-4210-A73C-B64C782A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1C8DB-5583-459F-AD09-F4448F4A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4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0A21-4CEB-466F-A1D1-B020F518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747C8-2AB0-4F0B-8733-ABBE96298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10735-B8AE-4D52-92F4-19DD554E0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A89CA-8BCC-41BD-9983-7E600818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1DAF1-167C-494C-AA79-A1E4FF4A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2A8B8-3CC8-4B97-A968-5D1F7D62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8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73DFE-E39E-4DEC-948E-F714C095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B50E3-2A2B-4F66-8BEA-A5988FAEF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B48FD-B241-447B-872E-C217C8063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1265B-623C-43A7-BB3A-310FEEC515A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C968-6467-49D9-992C-AB9A034CA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E7A3D-2788-4B62-8FE1-2123F953E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1EE7E-B8EC-4C27-9027-F803D32EB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AFC6-C4C8-47F5-BBA5-5D288DB5A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Bahnschrift SemiLight SemiConde" panose="020B0502040204020203" pitchFamily="34" charset="0"/>
              </a:rPr>
              <a:t>“Crossing Boundaries Between Cities and Disciplines”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A7C5C-3FE7-4A9A-B021-144F530C2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Bernard J. </a:t>
            </a:r>
            <a:r>
              <a:rPr lang="en-US" dirty="0" err="1">
                <a:latin typeface="Bahnschrift SemiLight SemiConde" panose="020B0502040204020203" pitchFamily="34" charset="0"/>
              </a:rPr>
              <a:t>Brommel</a:t>
            </a:r>
            <a:r>
              <a:rPr lang="en-US" dirty="0">
                <a:latin typeface="Bahnschrift SemiLight SemiConde" panose="020B0502040204020203" pitchFamily="34" charset="0"/>
              </a:rPr>
              <a:t> Research Talk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Scott Hegerty, Economics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October 15, 2025</a:t>
            </a:r>
          </a:p>
        </p:txBody>
      </p:sp>
    </p:spTree>
    <p:extLst>
      <p:ext uri="{BB962C8B-B14F-4D97-AF65-F5344CB8AC3E}">
        <p14:creationId xmlns:p14="http://schemas.microsoft.com/office/powerpoint/2010/main" val="1278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8BE2-C36B-499E-8B0E-3C2E621B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Light SemiConde" panose="020B0502040204020203" pitchFamily="34" charset="0"/>
              </a:rPr>
              <a:t>5. Presenting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9BD0-EDF1-456B-A9A5-DA6ACEAF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Bahnschrift SemiLight SemiConde" panose="020B0502040204020203" pitchFamily="34" charset="0"/>
              </a:rPr>
              <a:t>Answering questions for 25 large U.S. cities with clear borders: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Does neighborhood diversity change sharply at city/suburban borders?</a:t>
            </a:r>
            <a:br>
              <a:rPr lang="en-US" dirty="0">
                <a:latin typeface="Bahnschrift SemiLight SemiConde" panose="020B0502040204020203" pitchFamily="34" charset="0"/>
              </a:rPr>
            </a:br>
            <a:r>
              <a:rPr lang="en-US" sz="2400" i="1" dirty="0">
                <a:latin typeface="Bahnschrift SemiLight SemiConde" panose="020B0502040204020203" pitchFamily="34" charset="0"/>
              </a:rPr>
              <a:t>Yes, in some places (but not others)</a:t>
            </a:r>
            <a:br>
              <a:rPr lang="en-US" sz="2400" i="1" dirty="0">
                <a:latin typeface="Bahnschrift SemiLight SemiConde" panose="020B0502040204020203" pitchFamily="34" charset="0"/>
              </a:rPr>
            </a:br>
            <a:r>
              <a:rPr lang="en-US" sz="2400" i="1" dirty="0">
                <a:latin typeface="Bahnschrift SemiLight SemiConde" panose="020B0502040204020203" pitchFamily="34" charset="0"/>
              </a:rPr>
              <a:t>AND it can go either way (diverse city, diverse suburbs)</a:t>
            </a:r>
          </a:p>
          <a:p>
            <a:pPr marL="0" indent="0">
              <a:buNone/>
            </a:pPr>
            <a:r>
              <a:rPr lang="en-US" i="1" dirty="0">
                <a:latin typeface="Bahnschrift SemiLight SemiConde" panose="020B0502040204020203" pitchFamily="34" charset="0"/>
              </a:rPr>
              <a:t>	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In which metro areas does this happen most?</a:t>
            </a:r>
            <a:br>
              <a:rPr lang="en-US" dirty="0">
                <a:latin typeface="Bahnschrift SemiLight SemiConde" panose="020B0502040204020203" pitchFamily="34" charset="0"/>
              </a:rPr>
            </a:br>
            <a:r>
              <a:rPr lang="en-US" sz="2400" i="1" dirty="0">
                <a:latin typeface="Bahnschrift SemiLight SemiConde" panose="020B0502040204020203" pitchFamily="34" charset="0"/>
              </a:rPr>
              <a:t>Atlanta is one example; depends on the city</a:t>
            </a:r>
            <a:br>
              <a:rPr lang="en-US" dirty="0">
                <a:latin typeface="Bahnschrift SemiLight SemiConde" panose="020B0502040204020203" pitchFamily="34" charset="0"/>
              </a:rPr>
            </a:br>
            <a:endParaRPr lang="en-US" dirty="0">
              <a:latin typeface="Bahnschrift SemiLight SemiConde" panose="020B0502040204020203" pitchFamily="34" charset="0"/>
            </a:endParaRPr>
          </a:p>
          <a:p>
            <a:r>
              <a:rPr lang="en-US" dirty="0">
                <a:latin typeface="Bahnschrift SemiLight SemiConde" panose="020B0502040204020203" pitchFamily="34" charset="0"/>
              </a:rPr>
              <a:t>Which specific suburbs have the biggest disparities?</a:t>
            </a:r>
            <a:br>
              <a:rPr lang="en-US" dirty="0">
                <a:latin typeface="Bahnschrift SemiLight SemiConde" panose="020B0502040204020203" pitchFamily="34" charset="0"/>
              </a:rPr>
            </a:br>
            <a:r>
              <a:rPr lang="en-US" sz="2400" i="1" dirty="0">
                <a:latin typeface="Bahnschrift SemiLight SemiConde" panose="020B0502040204020203" pitchFamily="34" charset="0"/>
              </a:rPr>
              <a:t>Wauwatosa and Warren; list includes Cicero and some others around Chicago</a:t>
            </a:r>
            <a:endParaRPr lang="en-US" sz="2400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Bahnschrift SemiLight SemiConde" panose="020B0502040204020203" pitchFamily="34" charset="0"/>
            </a:endParaRPr>
          </a:p>
          <a:p>
            <a:r>
              <a:rPr lang="en-US" dirty="0">
                <a:latin typeface="Bahnschrift SemiLight SemiConde" panose="020B0502040204020203" pitchFamily="34" charset="0"/>
              </a:rPr>
              <a:t>What might be the causes of this?</a:t>
            </a:r>
            <a:br>
              <a:rPr lang="en-US" dirty="0">
                <a:latin typeface="Bahnschrift SemiLight SemiConde" panose="020B0502040204020203" pitchFamily="34" charset="0"/>
              </a:rPr>
            </a:br>
            <a:r>
              <a:rPr lang="en-US" sz="2400" i="1" dirty="0">
                <a:latin typeface="Bahnschrift SemiLight SemiConde" panose="020B0502040204020203" pitchFamily="34" charset="0"/>
              </a:rPr>
              <a:t>Mostly race and income</a:t>
            </a:r>
            <a:endParaRPr lang="en-US" sz="24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0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6F4E7-7F8F-4942-996B-B338C8081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71" y="575274"/>
            <a:ext cx="7321263" cy="6282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45BFF-B859-42A1-97AB-A262064856A4}"/>
              </a:ext>
            </a:extLst>
          </p:cNvPr>
          <p:cNvSpPr txBox="1"/>
          <p:nvPr/>
        </p:nvSpPr>
        <p:spPr>
          <a:xfrm>
            <a:off x="8088198" y="933254"/>
            <a:ext cx="3506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Light Condensed" panose="020B0502040204020203" pitchFamily="34" charset="0"/>
              </a:rPr>
              <a:t>Most diverse metros (25 total)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dirty="0">
                <a:latin typeface="Bahnschrift SemiLight Condensed" panose="020B0502040204020203" pitchFamily="34" charset="0"/>
              </a:rPr>
              <a:t>Chicago toward the middle 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dirty="0">
                <a:latin typeface="Bahnschrift SemiLight Condensed" panose="020B0502040204020203" pitchFamily="34" charset="0"/>
              </a:rPr>
              <a:t>“Rust Belt” pattern toward the bottom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8B22A6-3642-42DF-86EA-CF51B77D207E}"/>
              </a:ext>
            </a:extLst>
          </p:cNvPr>
          <p:cNvSpPr txBox="1">
            <a:spLocks/>
          </p:cNvSpPr>
          <p:nvPr/>
        </p:nvSpPr>
        <p:spPr>
          <a:xfrm>
            <a:off x="597031" y="-31818"/>
            <a:ext cx="10665643" cy="1426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hnschrift SemiLight SemiConde" panose="020B0502040204020203" pitchFamily="34" charset="0"/>
              </a:rPr>
              <a:t>Diversity in Metropolitan Areas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2E65F-FA7D-48CC-8060-FBB1E67D9B3D}"/>
              </a:ext>
            </a:extLst>
          </p:cNvPr>
          <p:cNvSpPr/>
          <p:nvPr/>
        </p:nvSpPr>
        <p:spPr>
          <a:xfrm>
            <a:off x="3949831" y="3591612"/>
            <a:ext cx="527901" cy="405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3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8EE57-2B5F-4859-AA65-D7958068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34" y="1113920"/>
            <a:ext cx="6513922" cy="575666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1C46E8-B0AC-4373-994D-AEE103CDBE7D}"/>
              </a:ext>
            </a:extLst>
          </p:cNvPr>
          <p:cNvSpPr txBox="1">
            <a:spLocks/>
          </p:cNvSpPr>
          <p:nvPr/>
        </p:nvSpPr>
        <p:spPr>
          <a:xfrm>
            <a:off x="688157" y="263951"/>
            <a:ext cx="10665643" cy="1426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hnschrift SemiLight SemiConde" panose="020B0502040204020203" pitchFamily="34" charset="0"/>
              </a:rPr>
              <a:t>Neighborhood/City Diversity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D56C4-DE74-493C-816F-ED87BEBDE3C5}"/>
              </a:ext>
            </a:extLst>
          </p:cNvPr>
          <p:cNvSpPr txBox="1"/>
          <p:nvPr/>
        </p:nvSpPr>
        <p:spPr>
          <a:xfrm>
            <a:off x="7748833" y="1941921"/>
            <a:ext cx="4138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Light Condensed" panose="020B0502040204020203" pitchFamily="34" charset="0"/>
              </a:rPr>
              <a:t>Looks at largest and smallest values within cities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Chicago has a high value in the city (indicating a diverse suburb).</a:t>
            </a:r>
          </a:p>
          <a:p>
            <a:r>
              <a:rPr lang="en-US" dirty="0">
                <a:latin typeface="Bahnschrift SemiLight Condensed" panose="020B0502040204020203" pitchFamily="34" charset="0"/>
                <a:sym typeface="Wingdings" panose="05000000000000000000" pitchFamily="2" charset="2"/>
              </a:rPr>
              <a:t> Compare to Boston and Cleveland, for example</a:t>
            </a:r>
            <a:endParaRPr lang="en-US" dirty="0">
              <a:latin typeface="Bahnschrift SemiLight Condensed" panose="020B0502040204020203" pitchFamily="34" charset="0"/>
            </a:endParaRP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dirty="0">
                <a:latin typeface="Bahnschrift SemiLight Condensed" panose="020B0502040204020203" pitchFamily="34" charset="0"/>
              </a:rPr>
              <a:t>Same for Atlanta, Philadelphia, and others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9219C-CAF3-4C81-998F-F3A4BC629120}"/>
              </a:ext>
            </a:extLst>
          </p:cNvPr>
          <p:cNvSpPr/>
          <p:nvPr/>
        </p:nvSpPr>
        <p:spPr>
          <a:xfrm>
            <a:off x="3016577" y="2394408"/>
            <a:ext cx="4015819" cy="254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2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84549C-F4A0-48F2-93EA-605017709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4" t="-1328" r="478" b="9924"/>
          <a:stretch/>
        </p:blipFill>
        <p:spPr>
          <a:xfrm>
            <a:off x="94269" y="961534"/>
            <a:ext cx="9231733" cy="58021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0504780-1590-4BF8-8CBD-7F396B56A60F}"/>
              </a:ext>
            </a:extLst>
          </p:cNvPr>
          <p:cNvSpPr txBox="1">
            <a:spLocks/>
          </p:cNvSpPr>
          <p:nvPr/>
        </p:nvSpPr>
        <p:spPr>
          <a:xfrm>
            <a:off x="480768" y="94268"/>
            <a:ext cx="10665643" cy="1426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hnschrift SemiLight SemiConde" panose="020B0502040204020203" pitchFamily="34" charset="0"/>
              </a:rPr>
              <a:t>Visualizing City/Suburban 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AC7D-E841-44AB-B5FF-F0F4BD10D757}"/>
              </a:ext>
            </a:extLst>
          </p:cNvPr>
          <p:cNvSpPr txBox="1"/>
          <p:nvPr/>
        </p:nvSpPr>
        <p:spPr>
          <a:xfrm>
            <a:off x="9326002" y="807636"/>
            <a:ext cx="2865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Light Condensed" panose="020B0502040204020203" pitchFamily="34" charset="0"/>
              </a:rPr>
              <a:t>Atlanta, Detroit,</a:t>
            </a:r>
            <a:br>
              <a:rPr lang="en-US" dirty="0">
                <a:latin typeface="Bahnschrift SemiLight Condensed" panose="020B0502040204020203" pitchFamily="34" charset="0"/>
              </a:rPr>
            </a:br>
            <a:r>
              <a:rPr lang="en-US" dirty="0">
                <a:latin typeface="Bahnschrift SemiLight Condensed" panose="020B0502040204020203" pitchFamily="34" charset="0"/>
              </a:rPr>
              <a:t>Philadelphia, Chicago: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dirty="0">
                <a:latin typeface="Bahnschrift SemiLight Condensed" panose="020B0502040204020203" pitchFamily="34" charset="0"/>
              </a:rPr>
              <a:t>Lots of large positive city values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   large negative suburban values</a:t>
            </a:r>
          </a:p>
          <a:p>
            <a:r>
              <a:rPr lang="en-US" b="1" dirty="0">
                <a:latin typeface="Bahnschrift SemiLight Condensed" panose="020B0502040204020203" pitchFamily="34" charset="0"/>
              </a:rPr>
              <a:t>Suburbs more diverse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dirty="0">
                <a:latin typeface="Bahnschrift SemiLight Condensed" panose="020B0502040204020203" pitchFamily="34" charset="0"/>
              </a:rPr>
              <a:t>Portland, Milwaukee, Jacksonville, Indianapolis: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Fewer of each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b="1" dirty="0">
                <a:latin typeface="Bahnschrift SemiLight Condensed" panose="020B0502040204020203" pitchFamily="34" charset="0"/>
              </a:rPr>
              <a:t>City more diverse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9A64-2A3E-44DC-85E2-FE62B88D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9" y="713368"/>
            <a:ext cx="6553537" cy="3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13C06-7379-4FBF-BED2-4C161B099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0" y="1168476"/>
            <a:ext cx="5511896" cy="5624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974142-D8E3-43D3-B119-32844696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566" y="1843608"/>
            <a:ext cx="5356336" cy="1254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ABE9A-BC30-4B6D-B1B7-833328323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566" y="3097820"/>
            <a:ext cx="5425597" cy="36954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8FCB70-10CC-45E1-8FD0-C037D88D7220}"/>
              </a:ext>
            </a:extLst>
          </p:cNvPr>
          <p:cNvSpPr txBox="1">
            <a:spLocks/>
          </p:cNvSpPr>
          <p:nvPr/>
        </p:nvSpPr>
        <p:spPr>
          <a:xfrm>
            <a:off x="480768" y="94268"/>
            <a:ext cx="10665643" cy="1426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hnschrift SemiLight SemiConde" panose="020B0502040204020203" pitchFamily="34" charset="0"/>
              </a:rPr>
              <a:t>Identifying Specific Suburbs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34E9E0-FCE0-41D8-BE53-29A2FCF5F1E4}"/>
              </a:ext>
            </a:extLst>
          </p:cNvPr>
          <p:cNvCxnSpPr>
            <a:cxnSpLocks/>
          </p:cNvCxnSpPr>
          <p:nvPr/>
        </p:nvCxnSpPr>
        <p:spPr>
          <a:xfrm>
            <a:off x="179109" y="2347274"/>
            <a:ext cx="3770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7C22F-5299-4073-B30C-637F28F3083B}"/>
              </a:ext>
            </a:extLst>
          </p:cNvPr>
          <p:cNvCxnSpPr>
            <a:cxnSpLocks/>
          </p:cNvCxnSpPr>
          <p:nvPr/>
        </p:nvCxnSpPr>
        <p:spPr>
          <a:xfrm>
            <a:off x="186134" y="2603369"/>
            <a:ext cx="3770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F5D0A-292C-4BBC-8E92-E1F0FC333FB0}"/>
              </a:ext>
            </a:extLst>
          </p:cNvPr>
          <p:cNvCxnSpPr>
            <a:cxnSpLocks/>
          </p:cNvCxnSpPr>
          <p:nvPr/>
        </p:nvCxnSpPr>
        <p:spPr>
          <a:xfrm flipH="1">
            <a:off x="7079530" y="2982012"/>
            <a:ext cx="4665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927A1B-917D-41A2-B2CE-8B5221089BB6}"/>
              </a:ext>
            </a:extLst>
          </p:cNvPr>
          <p:cNvCxnSpPr>
            <a:cxnSpLocks/>
          </p:cNvCxnSpPr>
          <p:nvPr/>
        </p:nvCxnSpPr>
        <p:spPr>
          <a:xfrm flipH="1">
            <a:off x="7079530" y="2738486"/>
            <a:ext cx="4665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255A46-5340-4B21-BF0B-F6C6CA1BEA3E}"/>
              </a:ext>
            </a:extLst>
          </p:cNvPr>
          <p:cNvCxnSpPr>
            <a:cxnSpLocks/>
          </p:cNvCxnSpPr>
          <p:nvPr/>
        </p:nvCxnSpPr>
        <p:spPr>
          <a:xfrm>
            <a:off x="75413" y="5275868"/>
            <a:ext cx="4807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3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09A8F0-6D16-4A31-B38E-B52709487281}"/>
              </a:ext>
            </a:extLst>
          </p:cNvPr>
          <p:cNvSpPr txBox="1">
            <a:spLocks/>
          </p:cNvSpPr>
          <p:nvPr/>
        </p:nvSpPr>
        <p:spPr>
          <a:xfrm>
            <a:off x="480768" y="94268"/>
            <a:ext cx="10665643" cy="1426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hnschrift SemiLight SemiConde" panose="020B0502040204020203" pitchFamily="34" charset="0"/>
              </a:rPr>
              <a:t>Uncovering the Causes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48189D-BD94-4CEA-B1B2-8DF3877EBD73}"/>
              </a:ext>
            </a:extLst>
          </p:cNvPr>
          <p:cNvSpPr txBox="1">
            <a:spLocks/>
          </p:cNvSpPr>
          <p:nvPr/>
        </p:nvSpPr>
        <p:spPr>
          <a:xfrm>
            <a:off x="555789" y="117517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Bahnschrift SemiLight SemiConde" panose="020B0502040204020203" pitchFamily="34" charset="0"/>
              </a:rPr>
              <a:t>Key variables: 	Neighborhood Income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Bahnschrift SemiLight SemiConde" panose="020B0502040204020203" pitchFamily="34" charset="0"/>
              </a:rPr>
              <a:t>			Ethnic makeup 		(city and suburb)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Bahnschrift SemiLight SemiConde" panose="020B0502040204020203" pitchFamily="34" charset="0"/>
              </a:rPr>
              <a:t>			Diversity levels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latin typeface="Bahnschrift SemiLight SemiConde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Bahnschrift SemiLight SemiConde" panose="020B0502040204020203" pitchFamily="34" charset="0"/>
              </a:rPr>
              <a:t>Control variables: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Bahnschrift SemiLight SemiConde" panose="020B0502040204020203" pitchFamily="34" charset="0"/>
              </a:rPr>
              <a:t>			Length of border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Bahnschrift SemiLight SemiConde" panose="020B0502040204020203" pitchFamily="34" charset="0"/>
              </a:rPr>
              <a:t>			Relative size of core city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Bahnschrift SemiLight SemiConde" panose="020B0502040204020203" pitchFamily="34" charset="0"/>
              </a:rPr>
              <a:t>			Population density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latin typeface="Bahnschrift SemiLight SemiConde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Bahnschrift SemiLight SemiConde" panose="020B0502040204020203" pitchFamily="34" charset="0"/>
              </a:rPr>
              <a:t>Regression analysis (OLS w/standard errors clustered by MSA)</a:t>
            </a:r>
            <a:endParaRPr lang="en-US" sz="24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6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52D8A-86D7-46FE-AB43-6CC85621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1" y="748346"/>
            <a:ext cx="8100696" cy="61096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09A8F0-6D16-4A31-B38E-B52709487281}"/>
              </a:ext>
            </a:extLst>
          </p:cNvPr>
          <p:cNvSpPr txBox="1">
            <a:spLocks/>
          </p:cNvSpPr>
          <p:nvPr/>
        </p:nvSpPr>
        <p:spPr>
          <a:xfrm>
            <a:off x="480768" y="94268"/>
            <a:ext cx="10665643" cy="1426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hnschrift SemiLight SemiConde" panose="020B0502040204020203" pitchFamily="34" charset="0"/>
              </a:rPr>
              <a:t>Uncovering the Causes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BAC56-B267-4C5A-B4FD-C3AB8925DB2B}"/>
              </a:ext>
            </a:extLst>
          </p:cNvPr>
          <p:cNvSpPr txBox="1"/>
          <p:nvPr/>
        </p:nvSpPr>
        <p:spPr>
          <a:xfrm>
            <a:off x="8361575" y="848412"/>
            <a:ext cx="3681454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SemiLight Condensed" panose="020B0502040204020203" pitchFamily="34" charset="0"/>
              </a:rPr>
              <a:t>Testing 310 suburbs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b="1" dirty="0">
                <a:latin typeface="Bahnschrift SemiLight Condensed" panose="020B0502040204020203" pitchFamily="34" charset="0"/>
              </a:rPr>
              <a:t>Regression analysis</a:t>
            </a:r>
          </a:p>
          <a:p>
            <a:r>
              <a:rPr lang="en-US" i="1" dirty="0">
                <a:latin typeface="Bahnschrift SemiLight Condensed" panose="020B0502040204020203" pitchFamily="34" charset="0"/>
              </a:rPr>
              <a:t>(successively drop insignificant variables)</a:t>
            </a:r>
          </a:p>
          <a:p>
            <a:endParaRPr lang="en-US" b="1" dirty="0">
              <a:latin typeface="Bahnschrift SemiLight Condensed" panose="020B0502040204020203" pitchFamily="34" charset="0"/>
            </a:endParaRPr>
          </a:p>
          <a:p>
            <a:r>
              <a:rPr lang="en-US" b="1" dirty="0">
                <a:latin typeface="Bahnschrift SemiLight Condensed" panose="020B0502040204020203" pitchFamily="34" charset="0"/>
              </a:rPr>
              <a:t>Significant determinants: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Suburb-city diversity gap (-)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% Black population in suburb (-)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Ratio of suburb/city median income (+)</a:t>
            </a:r>
          </a:p>
          <a:p>
            <a:r>
              <a:rPr lang="en-US" dirty="0">
                <a:latin typeface="Bahnschrift SemiLight Condensed" panose="020B0502040204020203" pitchFamily="34" charset="0"/>
                <a:sym typeface="Wingdings" panose="05000000000000000000" pitchFamily="2" charset="2"/>
              </a:rPr>
              <a:t> Richer, less diverse suburbs = bigger gaps</a:t>
            </a:r>
            <a:endParaRPr lang="en-US" dirty="0">
              <a:latin typeface="Bahnschrift SemiLight Condensed" panose="020B0502040204020203" pitchFamily="34" charset="0"/>
            </a:endParaRP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b="1" dirty="0">
                <a:latin typeface="Bahnschrift SemiLight Condensed" panose="020B0502040204020203" pitchFamily="34" charset="0"/>
              </a:rPr>
              <a:t>Significant controls :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Length of border (and % of total) (+)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b="1" dirty="0">
                <a:latin typeface="Bahnschrift SemiLight Condensed" panose="020B0502040204020203" pitchFamily="34" charset="0"/>
              </a:rPr>
              <a:t>Not significant: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Suburban diversity (overall)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Median income of suburb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Differences in suburb/city ethnic composition, total population, or population density</a:t>
            </a:r>
            <a:br>
              <a:rPr lang="en-US" dirty="0">
                <a:latin typeface="Bahnschrift SemiLight Condensed" panose="020B0502040204020203" pitchFamily="34" charset="0"/>
              </a:rPr>
            </a:br>
            <a:endParaRPr lang="en-US" dirty="0">
              <a:latin typeface="Bahnschrift SemiLight Condensed" panose="020B0502040204020203" pitchFamily="34" charset="0"/>
            </a:endParaRP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endParaRPr lang="en-US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7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8BE2-C36B-499E-8B0E-3C2E621B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Light SemiConde" panose="020B0502040204020203" pitchFamily="34" charset="0"/>
              </a:rPr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9BD0-EDF1-456B-A9A5-DA6ACEAF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Restrictive covenants</a:t>
            </a:r>
          </a:p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School policy</a:t>
            </a:r>
          </a:p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Land values</a:t>
            </a:r>
          </a:p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Northern vs. Southern cities</a:t>
            </a:r>
          </a:p>
        </p:txBody>
      </p:sp>
    </p:spTree>
    <p:extLst>
      <p:ext uri="{BB962C8B-B14F-4D97-AF65-F5344CB8AC3E}">
        <p14:creationId xmlns:p14="http://schemas.microsoft.com/office/powerpoint/2010/main" val="260426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8BE2-C36B-499E-8B0E-3C2E621B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Light SemiConde" panose="020B0502040204020203" pitchFamily="34" charset="0"/>
              </a:rPr>
              <a:t>6. Know Your 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9BD0-EDF1-456B-A9A5-DA6ACEAF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What about borders that aren’t straight lines?</a:t>
            </a:r>
          </a:p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What about smaller cities?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latin typeface="Bahnschrift SemiLight SemiConde" panose="020B0502040204020203" pitchFamily="34" charset="0"/>
                <a:sym typeface="Wingdings" panose="05000000000000000000" pitchFamily="2" charset="2"/>
              </a:rPr>
              <a:t>More refined methods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latin typeface="Bahnschrift SemiLight SemiConde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  <a:sym typeface="Wingdings" panose="05000000000000000000" pitchFamily="2" charset="2"/>
              </a:rPr>
              <a:t>Are physical borders (parking lots, train tracks) important? </a:t>
            </a:r>
            <a:br>
              <a:rPr lang="en-US" dirty="0">
                <a:latin typeface="Bahnschrift SemiLight SemiConde" panose="020B0502040204020203" pitchFamily="34" charset="0"/>
                <a:sym typeface="Wingdings" panose="05000000000000000000" pitchFamily="2" charset="2"/>
              </a:rPr>
            </a:br>
            <a:r>
              <a:rPr lang="en-US" dirty="0">
                <a:latin typeface="Bahnschrift SemiLight SemiConde" panose="020B0502040204020203" pitchFamily="34" charset="0"/>
                <a:sym typeface="Wingdings" panose="05000000000000000000" pitchFamily="2" charset="2"/>
              </a:rPr>
              <a:t>And are they related (in either direction: physical socioeconomic) 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latin typeface="Bahnschrift SemiLight SemiConde" panose="020B0502040204020203" pitchFamily="34" charset="0"/>
                <a:sym typeface="Wingdings" panose="05000000000000000000" pitchFamily="2" charset="2"/>
              </a:rPr>
              <a:t>More literature</a:t>
            </a:r>
          </a:p>
          <a:p>
            <a:pPr marL="0" indent="0">
              <a:buNone/>
            </a:pPr>
            <a:endParaRPr lang="en-US" dirty="0">
              <a:latin typeface="Bahnschrift SemiLight SemiConde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Other approaches (</a:t>
            </a:r>
            <a:r>
              <a:rPr lang="en-US">
                <a:latin typeface="Bahnschrift SemiLight SemiConde" panose="020B0502040204020203" pitchFamily="34" charset="0"/>
              </a:rPr>
              <a:t>including non-quantitative)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7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8BE2-C36B-499E-8B0E-3C2E621B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Bahnschrift SemiLight SemiConde" panose="020B0502040204020203" pitchFamily="34" charset="0"/>
              </a:rPr>
              <a:t>Conclusion: Crossing </a:t>
            </a:r>
            <a:r>
              <a:rPr lang="en-US" b="1" dirty="0">
                <a:latin typeface="Bahnschrift SemiLight SemiConde" panose="020B0502040204020203" pitchFamily="34" charset="0"/>
              </a:rPr>
              <a:t>borders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9BD0-EDF1-456B-A9A5-DA6ACEAF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Between </a:t>
            </a:r>
            <a:r>
              <a:rPr lang="en-US" b="1" dirty="0">
                <a:latin typeface="Bahnschrift SemiLight SemiConde" panose="020B0502040204020203" pitchFamily="34" charset="0"/>
              </a:rPr>
              <a:t>cities</a:t>
            </a:r>
            <a:r>
              <a:rPr lang="en-US" dirty="0">
                <a:latin typeface="Bahnschrift SemiLight SemiConde" panose="020B0502040204020203" pitchFamily="34" charset="0"/>
              </a:rPr>
              <a:t>: 		Does seem to disrupt diversity patterns</a:t>
            </a:r>
          </a:p>
          <a:p>
            <a:pPr marL="0" indent="0">
              <a:buNone/>
            </a:pPr>
            <a:endParaRPr lang="en-US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Between </a:t>
            </a:r>
            <a:r>
              <a:rPr lang="en-US" b="1" dirty="0">
                <a:latin typeface="Bahnschrift SemiLight SemiConde" panose="020B0502040204020203" pitchFamily="34" charset="0"/>
              </a:rPr>
              <a:t>disciplines</a:t>
            </a:r>
            <a:r>
              <a:rPr lang="en-US" dirty="0">
                <a:latin typeface="Bahnschrift SemiLight SemiConde" panose="020B0502040204020203" pitchFamily="34" charset="0"/>
              </a:rPr>
              <a:t>: 	Formulating and answering questions</a:t>
            </a:r>
            <a:br>
              <a:rPr lang="en-US" dirty="0">
                <a:latin typeface="Bahnschrift SemiLight SemiConde" panose="020B0502040204020203" pitchFamily="34" charset="0"/>
              </a:rPr>
            </a:br>
            <a:r>
              <a:rPr lang="en-US" dirty="0">
                <a:latin typeface="Bahnschrift SemiLight SemiConde" panose="020B0502040204020203" pitchFamily="34" charset="0"/>
              </a:rPr>
              <a:t>				Following the research process</a:t>
            </a:r>
          </a:p>
          <a:p>
            <a:pPr marL="0" indent="0">
              <a:buNone/>
            </a:pPr>
            <a:endParaRPr lang="en-US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Allocating resources equitably, implementing planning appropriately, and breaking down barriers will help achieve a more just society</a:t>
            </a:r>
          </a:p>
        </p:txBody>
      </p:sp>
    </p:spTree>
    <p:extLst>
      <p:ext uri="{BB962C8B-B14F-4D97-AF65-F5344CB8AC3E}">
        <p14:creationId xmlns:p14="http://schemas.microsoft.com/office/powerpoint/2010/main" val="32216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09C-9B7D-4D98-A231-BC62C4DC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Light SemiConde" panose="020B0502040204020203" pitchFamily="34" charset="0"/>
              </a:rPr>
              <a:t>Following a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25EF-C2B8-4888-B1FA-DCA71CC35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60" y="4130743"/>
            <a:ext cx="10910740" cy="2632485"/>
          </a:xfrm>
        </p:spPr>
        <p:txBody>
          <a:bodyPr>
            <a:normAutofit/>
          </a:bodyPr>
          <a:lstStyle/>
          <a:p>
            <a:r>
              <a:rPr lang="en-US" b="1" dirty="0">
                <a:latin typeface="Bahnschrift SemiLight Condensed" panose="020B0502040204020203" pitchFamily="34" charset="0"/>
              </a:rPr>
              <a:t>Started:</a:t>
            </a:r>
            <a:r>
              <a:rPr lang="en-US" dirty="0">
                <a:latin typeface="Bahnschrift SemiLight Condensed" panose="020B0502040204020203" pitchFamily="34" charset="0"/>
              </a:rPr>
              <a:t> 11/2018</a:t>
            </a:r>
          </a:p>
          <a:p>
            <a:r>
              <a:rPr lang="en-US" b="1" dirty="0">
                <a:latin typeface="Bahnschrift SemiLight Condensed" panose="020B0502040204020203" pitchFamily="34" charset="0"/>
              </a:rPr>
              <a:t>Conferences</a:t>
            </a:r>
            <a:r>
              <a:rPr lang="en-US" dirty="0">
                <a:latin typeface="Bahnschrift SemiLight Condensed" panose="020B0502040204020203" pitchFamily="34" charset="0"/>
              </a:rPr>
              <a:t>: MCRSA 6/2019 (withdrawn); MEA 3/2020 (canceled!); IEA 10/2021</a:t>
            </a:r>
          </a:p>
          <a:p>
            <a:r>
              <a:rPr lang="en-US" b="1" dirty="0">
                <a:latin typeface="Bahnschrift SemiLight Condensed" panose="020B0502040204020203" pitchFamily="34" charset="0"/>
              </a:rPr>
              <a:t>Journal Rejections</a:t>
            </a:r>
            <a:r>
              <a:rPr lang="en-US" dirty="0">
                <a:latin typeface="Bahnschrift SemiLight Condensed" panose="020B0502040204020203" pitchFamily="34" charset="0"/>
              </a:rPr>
              <a:t>: </a:t>
            </a:r>
            <a:r>
              <a:rPr lang="en-US" i="1" dirty="0">
                <a:latin typeface="Bahnschrift SemiLight Condensed" panose="020B0502040204020203" pitchFamily="34" charset="0"/>
              </a:rPr>
              <a:t>Urban Studies </a:t>
            </a:r>
            <a:r>
              <a:rPr lang="en-US" dirty="0">
                <a:latin typeface="Bahnschrift SemiLight Condensed" panose="020B0502040204020203" pitchFamily="34" charset="0"/>
              </a:rPr>
              <a:t>5/2020, </a:t>
            </a:r>
            <a:r>
              <a:rPr lang="en-US" i="1" dirty="0">
                <a:latin typeface="Bahnschrift SemiLight Condensed" panose="020B0502040204020203" pitchFamily="34" charset="0"/>
              </a:rPr>
              <a:t>Urban Affairs Review </a:t>
            </a:r>
            <a:r>
              <a:rPr lang="en-US" dirty="0">
                <a:latin typeface="Bahnschrift SemiLight Condensed" panose="020B0502040204020203" pitchFamily="34" charset="0"/>
              </a:rPr>
              <a:t>6/2020</a:t>
            </a:r>
          </a:p>
          <a:p>
            <a:r>
              <a:rPr lang="en-US" b="1" dirty="0">
                <a:latin typeface="Bahnschrift SemiLight Condensed" panose="020B0502040204020203" pitchFamily="34" charset="0"/>
              </a:rPr>
              <a:t>Posted</a:t>
            </a:r>
            <a:r>
              <a:rPr lang="en-US" dirty="0">
                <a:latin typeface="Bahnschrift SemiLight Condensed" panose="020B0502040204020203" pitchFamily="34" charset="0"/>
              </a:rPr>
              <a:t> on </a:t>
            </a:r>
            <a:r>
              <a:rPr lang="en-US" dirty="0" err="1">
                <a:latin typeface="Bahnschrift SemiLight Condensed" panose="020B0502040204020203" pitchFamily="34" charset="0"/>
              </a:rPr>
              <a:t>ArXiV</a:t>
            </a:r>
            <a:r>
              <a:rPr lang="en-US" dirty="0">
                <a:latin typeface="Bahnschrift SemiLight Condensed" panose="020B0502040204020203" pitchFamily="34" charset="0"/>
              </a:rPr>
              <a:t> 5/2021</a:t>
            </a:r>
          </a:p>
          <a:p>
            <a:r>
              <a:rPr lang="en-US" b="1" dirty="0">
                <a:latin typeface="Bahnschrift SemiLight Condensed" panose="020B0502040204020203" pitchFamily="34" charset="0"/>
              </a:rPr>
              <a:t>Resurrected</a:t>
            </a:r>
            <a:r>
              <a:rPr lang="en-US" dirty="0">
                <a:latin typeface="Bahnschrift SemiLight Condensed" panose="020B0502040204020203" pitchFamily="34" charset="0"/>
              </a:rPr>
              <a:t> 2/2022 (Journal of Economics and Management) …</a:t>
            </a:r>
          </a:p>
          <a:p>
            <a:pPr marL="0" indent="0">
              <a:buNone/>
            </a:pPr>
            <a:endParaRPr lang="en-US" dirty="0">
              <a:latin typeface="Bahnschrift SemiLight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3068C-94CF-4D18-8FE7-46FFA287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67" y="1411014"/>
            <a:ext cx="8080836" cy="24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8BE2-C36B-499E-8B0E-3C2E621B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Light SemiConde" panose="020B0502040204020203" pitchFamily="34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9BD0-EDF1-456B-A9A5-DA6ACEAF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SemiLight SemiConde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1151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0184C-D634-4D32-A708-583B76D9E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8" t="20231" r="71273" b="36756"/>
          <a:stretch/>
        </p:blipFill>
        <p:spPr>
          <a:xfrm>
            <a:off x="1074657" y="1418646"/>
            <a:ext cx="4751108" cy="48407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192893-DA2F-4D27-9C94-B64C7BA4F70E}"/>
              </a:ext>
            </a:extLst>
          </p:cNvPr>
          <p:cNvSpPr txBox="1">
            <a:spLocks/>
          </p:cNvSpPr>
          <p:nvPr/>
        </p:nvSpPr>
        <p:spPr>
          <a:xfrm>
            <a:off x="575035" y="365125"/>
            <a:ext cx="10778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hnschrift SemiLight SemiConde" panose="020B0502040204020203" pitchFamily="34" charset="0"/>
              </a:rPr>
              <a:t>Idea: Ethnic Diversity in Milwaukee and Chicago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A04588-261D-4E7E-A479-94F48C68E63B}"/>
              </a:ext>
            </a:extLst>
          </p:cNvPr>
          <p:cNvSpPr/>
          <p:nvPr/>
        </p:nvSpPr>
        <p:spPr>
          <a:xfrm>
            <a:off x="2545237" y="3544478"/>
            <a:ext cx="820132" cy="9238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7FA4C-790B-4D74-BD12-8154B78D3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2" t="13333" r="23013" b="22750"/>
          <a:stretch/>
        </p:blipFill>
        <p:spPr>
          <a:xfrm>
            <a:off x="5825765" y="1244338"/>
            <a:ext cx="3959258" cy="53701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E64EB2-F6B7-49E9-8A22-3CDA59A7EC54}"/>
              </a:ext>
            </a:extLst>
          </p:cNvPr>
          <p:cNvSpPr/>
          <p:nvPr/>
        </p:nvSpPr>
        <p:spPr>
          <a:xfrm>
            <a:off x="6203624" y="2840862"/>
            <a:ext cx="1469010" cy="14748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48FBD-52A2-41B5-85EC-723A2F79ECCD}"/>
              </a:ext>
            </a:extLst>
          </p:cNvPr>
          <p:cNvSpPr txBox="1"/>
          <p:nvPr/>
        </p:nvSpPr>
        <p:spPr>
          <a:xfrm>
            <a:off x="886120" y="6325386"/>
            <a:ext cx="36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(Darker = higher diversity)</a:t>
            </a:r>
          </a:p>
        </p:txBody>
      </p:sp>
    </p:spTree>
    <p:extLst>
      <p:ext uri="{BB962C8B-B14F-4D97-AF65-F5344CB8AC3E}">
        <p14:creationId xmlns:p14="http://schemas.microsoft.com/office/powerpoint/2010/main" val="142899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81BFC7-EF54-4163-9303-DD8F24D31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6" b="47156"/>
          <a:stretch/>
        </p:blipFill>
        <p:spPr>
          <a:xfrm>
            <a:off x="2344153" y="721410"/>
            <a:ext cx="4904911" cy="1725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BDB00-BB8F-4853-B68C-9699841F4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61" b="9980"/>
          <a:stretch/>
        </p:blipFill>
        <p:spPr>
          <a:xfrm>
            <a:off x="7458755" y="306842"/>
            <a:ext cx="4560420" cy="1796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E8CBE-E654-4B33-878A-C738DCA4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819"/>
            <a:ext cx="2134463" cy="2453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52FF94-C37C-4C36-8FB1-6D1B4C1A6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867" y="4647500"/>
            <a:ext cx="4286470" cy="1981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DC728-E713-424A-A7B3-B097B5C278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016" b="26543"/>
          <a:stretch/>
        </p:blipFill>
        <p:spPr>
          <a:xfrm>
            <a:off x="7193580" y="3948643"/>
            <a:ext cx="4973478" cy="2381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6E0C7-6EC1-4687-A72A-E2F1920A88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59"/>
          <a:stretch/>
        </p:blipFill>
        <p:spPr>
          <a:xfrm>
            <a:off x="-26971" y="3948643"/>
            <a:ext cx="2655740" cy="2692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476B1-88B6-408A-8C3E-E755E644A017}"/>
              </a:ext>
            </a:extLst>
          </p:cNvPr>
          <p:cNvSpPr txBox="1"/>
          <p:nvPr/>
        </p:nvSpPr>
        <p:spPr>
          <a:xfrm>
            <a:off x="2931736" y="2488676"/>
            <a:ext cx="75225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Light Condensed" panose="020B0502040204020203" pitchFamily="34" charset="0"/>
              </a:rPr>
              <a:t>Which is Milwaukee/which is Wauwatosa?</a:t>
            </a:r>
          </a:p>
          <a:p>
            <a:endParaRPr lang="en-US" sz="2800" dirty="0">
              <a:latin typeface="Bahnschrift SemiLight Condensed" panose="020B0502040204020203" pitchFamily="34" charset="0"/>
            </a:endParaRPr>
          </a:p>
          <a:p>
            <a:r>
              <a:rPr lang="en-US" sz="2800" dirty="0">
                <a:latin typeface="Bahnschrift SemiLight Condensed" panose="020B0502040204020203" pitchFamily="34" charset="0"/>
              </a:rPr>
              <a:t>Which is Chicago/which is Oak Park?</a:t>
            </a:r>
          </a:p>
        </p:txBody>
      </p:sp>
    </p:spTree>
    <p:extLst>
      <p:ext uri="{BB962C8B-B14F-4D97-AF65-F5344CB8AC3E}">
        <p14:creationId xmlns:p14="http://schemas.microsoft.com/office/powerpoint/2010/main" val="669801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8BE2-C36B-499E-8B0E-3C2E621B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Light SemiConde" panose="020B0502040204020203" pitchFamily="34" charset="0"/>
              </a:rPr>
              <a:t>Little physical difference across city borders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9BD0-EDF1-456B-A9A5-DA6ACEAF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But in some cases, the diversity level changes drastically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Can only tell with some sort of data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Need a way to test and evaluate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Follow the process from idea to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3792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8BE2-C36B-499E-8B0E-3C2E621B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Light SemiConde" panose="020B0502040204020203" pitchFamily="34" charset="0"/>
              </a:rPr>
              <a:t>1. Developing 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9BD0-EDF1-456B-A9A5-DA6ACEAF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Bahnschrift SemiLight SemiConde" panose="020B0502040204020203" pitchFamily="34" charset="0"/>
              </a:rPr>
              <a:t>Why </a:t>
            </a:r>
            <a:r>
              <a:rPr lang="en-US" dirty="0">
                <a:latin typeface="Bahnschrift SemiLight SemiConde" panose="020B0502040204020203" pitchFamily="34" charset="0"/>
              </a:rPr>
              <a:t>isn’t observation enough?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What approaches can you choose, and why?</a:t>
            </a:r>
          </a:p>
          <a:p>
            <a:r>
              <a:rPr lang="en-US" b="1" i="1" dirty="0">
                <a:latin typeface="Bahnschrift SemiLight SemiConde" panose="020B0502040204020203" pitchFamily="34" charset="0"/>
              </a:rPr>
              <a:t>Background knowledge + literature + methods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Crossing disciplines: Geography/Economics/Math/History/Politics/Psychology …</a:t>
            </a:r>
          </a:p>
        </p:txBody>
      </p:sp>
    </p:spTree>
    <p:extLst>
      <p:ext uri="{BB962C8B-B14F-4D97-AF65-F5344CB8AC3E}">
        <p14:creationId xmlns:p14="http://schemas.microsoft.com/office/powerpoint/2010/main" val="3099716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8BE2-C36B-499E-8B0E-3C2E621B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Light SemiConde" panose="020B0502040204020203" pitchFamily="34" charset="0"/>
              </a:rPr>
              <a:t>2. Formulating Clear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9BD0-EDF1-456B-A9A5-DA6ACEAF6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Does neighborhood diversity change sharply at city/suburban borders?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In which U.S. metro areas does this happen most?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Which specific suburbs have the biggest disparities?</a:t>
            </a:r>
          </a:p>
          <a:p>
            <a:r>
              <a:rPr lang="en-US" dirty="0">
                <a:latin typeface="Bahnschrift SemiLight SemiConde" panose="020B0502040204020203" pitchFamily="34" charset="0"/>
              </a:rPr>
              <a:t>What might be the causes of this?</a:t>
            </a:r>
          </a:p>
        </p:txBody>
      </p:sp>
    </p:spTree>
    <p:extLst>
      <p:ext uri="{BB962C8B-B14F-4D97-AF65-F5344CB8AC3E}">
        <p14:creationId xmlns:p14="http://schemas.microsoft.com/office/powerpoint/2010/main" val="274782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62EF8-F67A-40F7-935E-78FB9F73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935"/>
          <a:stretch/>
        </p:blipFill>
        <p:spPr>
          <a:xfrm>
            <a:off x="1184045" y="1172423"/>
            <a:ext cx="1728837" cy="787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0FF50C-3E4F-4B46-B72D-A867EEFF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38"/>
          <a:stretch/>
        </p:blipFill>
        <p:spPr>
          <a:xfrm>
            <a:off x="961534" y="3207975"/>
            <a:ext cx="6754119" cy="2353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92E5AE-E8B5-4219-8371-BB6599BE9FA7}"/>
              </a:ext>
            </a:extLst>
          </p:cNvPr>
          <p:cNvSpPr txBox="1"/>
          <p:nvPr/>
        </p:nvSpPr>
        <p:spPr>
          <a:xfrm>
            <a:off x="612558" y="5713853"/>
            <a:ext cx="719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Light Condensed" panose="020B0502040204020203" pitchFamily="34" charset="0"/>
              </a:rPr>
              <a:t>Unadjusted (left and right sides of border): Averages = 0.5 (Left), 0.3 (Right)   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Adjusted (just one side of border): Average = 0.8 (Left) 0.0 (Right) </a:t>
            </a:r>
            <a:br>
              <a:rPr lang="en-US" dirty="0">
                <a:latin typeface="Bahnschrift SemiLight Condensed" panose="020B0502040204020203" pitchFamily="34" charset="0"/>
              </a:rPr>
            </a:br>
            <a:r>
              <a:rPr lang="en-US" dirty="0">
                <a:latin typeface="Bahnschrift SemiLight Condensed" panose="020B0502040204020203" pitchFamily="34" charset="0"/>
              </a:rPr>
              <a:t>(Difference = -0.3 if </a:t>
            </a:r>
            <a:r>
              <a:rPr lang="en-US" b="1" dirty="0">
                <a:latin typeface="Bahnschrift SemiLight Condensed" panose="020B0502040204020203" pitchFamily="34" charset="0"/>
              </a:rPr>
              <a:t>own</a:t>
            </a:r>
            <a:r>
              <a:rPr lang="en-US" dirty="0">
                <a:latin typeface="Bahnschrift SemiLight Condensed" panose="020B0502040204020203" pitchFamily="34" charset="0"/>
              </a:rPr>
              <a:t> side is more diverse,  +0.3 if </a:t>
            </a:r>
            <a:r>
              <a:rPr lang="en-US" b="1" dirty="0">
                <a:latin typeface="Bahnschrift SemiLight Condensed" panose="020B0502040204020203" pitchFamily="34" charset="0"/>
              </a:rPr>
              <a:t>other</a:t>
            </a:r>
            <a:r>
              <a:rPr lang="en-US" dirty="0">
                <a:latin typeface="Bahnschrift SemiLight Condensed" panose="020B0502040204020203" pitchFamily="34" charset="0"/>
              </a:rPr>
              <a:t> side is more diverse)	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5FF728-96FB-4C50-9509-511CAC86C3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hnschrift SemiLight SemiConde" panose="020B0502040204020203" pitchFamily="34" charset="0"/>
              </a:rPr>
              <a:t>3. Finding an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1B937-7059-4873-A8E0-3156F234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15" y="1235596"/>
            <a:ext cx="5742748" cy="787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90422-E083-4D14-8AC0-F2DF2D2B80B5}"/>
              </a:ext>
            </a:extLst>
          </p:cNvPr>
          <p:cNvSpPr txBox="1"/>
          <p:nvPr/>
        </p:nvSpPr>
        <p:spPr>
          <a:xfrm>
            <a:off x="838200" y="1984260"/>
            <a:ext cx="335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Herfindahl-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Hirschmann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 Index 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of industry concentration: Diversity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42102-FBB4-4E98-9311-A94127F3BA91}"/>
              </a:ext>
            </a:extLst>
          </p:cNvPr>
          <p:cNvSpPr txBox="1"/>
          <p:nvPr/>
        </p:nvSpPr>
        <p:spPr>
          <a:xfrm>
            <a:off x="4642515" y="1769076"/>
            <a:ext cx="5660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Modified from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Chakravorty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 (1996) “Neighborhood Disparity Index”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Census 2012-2016 5-year estimates for block groups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SemiLight Condensed" panose="020B0502040204020203" pitchFamily="34" charset="0"/>
              </a:rPr>
              <a:t>25 U.S. Cities (&gt; 250K pop., must have straight land borders w/suburbs)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DDC18-B775-495A-8825-F867E18D6A36}"/>
              </a:ext>
            </a:extLst>
          </p:cNvPr>
          <p:cNvSpPr txBox="1"/>
          <p:nvPr/>
        </p:nvSpPr>
        <p:spPr>
          <a:xfrm>
            <a:off x="1041662" y="2601689"/>
            <a:ext cx="6754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solidFill>
                  <a:schemeClr val="bg2">
                    <a:lumMod val="25000"/>
                  </a:schemeClr>
                </a:solidFill>
                <a:latin typeface="Bahnschrift SemiLight SemiConde" panose="020B0502040204020203" pitchFamily="34" charset="0"/>
              </a:rPr>
              <a:t>Literature across disciplines + new ideas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B98A2-5C50-4CB3-9265-779BFCE8196F}"/>
              </a:ext>
            </a:extLst>
          </p:cNvPr>
          <p:cNvSpPr txBox="1"/>
          <p:nvPr/>
        </p:nvSpPr>
        <p:spPr>
          <a:xfrm>
            <a:off x="7913360" y="3738561"/>
            <a:ext cx="478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Light Condensed" panose="020B0502040204020203" pitchFamily="34" charset="0"/>
              </a:rPr>
              <a:t>If </a:t>
            </a:r>
            <a:r>
              <a:rPr lang="en-US" b="1" dirty="0">
                <a:latin typeface="Bahnschrift SemiLight Condensed" panose="020B0502040204020203" pitchFamily="34" charset="0"/>
              </a:rPr>
              <a:t>no disparity</a:t>
            </a:r>
            <a:r>
              <a:rPr lang="en-US" dirty="0">
                <a:latin typeface="Bahnschrift SemiLight Condensed" panose="020B0502040204020203" pitchFamily="34" charset="0"/>
              </a:rPr>
              <a:t>, both averages are 0.8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Difference is 0.0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BAA6E-0D4C-4917-99B3-AF094DC9566F}"/>
              </a:ext>
            </a:extLst>
          </p:cNvPr>
          <p:cNvSpPr/>
          <p:nvPr/>
        </p:nvSpPr>
        <p:spPr>
          <a:xfrm>
            <a:off x="2215299" y="4227410"/>
            <a:ext cx="1093509" cy="3351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5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0184C-D634-4D32-A708-583B76D9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8458"/>
            <a:ext cx="8290228" cy="45498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B273E1-E221-4F39-9828-EF7D1DEA683F}"/>
              </a:ext>
            </a:extLst>
          </p:cNvPr>
          <p:cNvSpPr txBox="1">
            <a:spLocks/>
          </p:cNvSpPr>
          <p:nvPr/>
        </p:nvSpPr>
        <p:spPr>
          <a:xfrm>
            <a:off x="838200" y="728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Bahnschrift SemiLight SemiConde" panose="020B0502040204020203" pitchFamily="34" charset="0"/>
              </a:rPr>
              <a:t>4. Testing the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751F8-1CDF-49B0-BC23-494C10B7D334}"/>
              </a:ext>
            </a:extLst>
          </p:cNvPr>
          <p:cNvSpPr txBox="1"/>
          <p:nvPr/>
        </p:nvSpPr>
        <p:spPr>
          <a:xfrm>
            <a:off x="8823489" y="895547"/>
            <a:ext cx="35067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ahnschrift SemiLight Condensed" panose="020B0502040204020203" pitchFamily="34" charset="0"/>
              </a:rPr>
              <a:t>Modeled using QGIS and R software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dirty="0">
                <a:latin typeface="Bahnschrift SemiLight Condensed" panose="020B0502040204020203" pitchFamily="34" charset="0"/>
              </a:rPr>
              <a:t>Estimation matches observation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Matches more established methods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dirty="0">
                <a:latin typeface="Bahnschrift SemiLight Condensed" panose="020B0502040204020203" pitchFamily="34" charset="0"/>
              </a:rPr>
              <a:t>Histogram looks good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Can take top and bottom 5% </a:t>
            </a:r>
          </a:p>
          <a:p>
            <a:endParaRPr lang="en-US" dirty="0">
              <a:latin typeface="Bahnschrift SemiLigh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840C1-F71E-4615-B9A2-9D28604E6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673" y="3808050"/>
            <a:ext cx="3672326" cy="24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2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867</Words>
  <Application>Microsoft Office PowerPoint</Application>
  <PresentationFormat>Widescreen</PresentationFormat>
  <Paragraphs>134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SemiLight Condensed</vt:lpstr>
      <vt:lpstr>Bahnschrift SemiLight SemiConde</vt:lpstr>
      <vt:lpstr>Calibri</vt:lpstr>
      <vt:lpstr>Calibri Light</vt:lpstr>
      <vt:lpstr>Wingdings</vt:lpstr>
      <vt:lpstr>Office Theme</vt:lpstr>
      <vt:lpstr>“Crossing Boundaries Between Cities and Disciplines”</vt:lpstr>
      <vt:lpstr>Following a Research Project</vt:lpstr>
      <vt:lpstr>PowerPoint Presentation</vt:lpstr>
      <vt:lpstr>PowerPoint Presentation</vt:lpstr>
      <vt:lpstr>Little physical difference across city borders</vt:lpstr>
      <vt:lpstr>1. Developing the Idea</vt:lpstr>
      <vt:lpstr>2. Formulating Clear Questions</vt:lpstr>
      <vt:lpstr>PowerPoint Presentation</vt:lpstr>
      <vt:lpstr>PowerPoint Presentation</vt:lpstr>
      <vt:lpstr>5. Presenting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Explanations</vt:lpstr>
      <vt:lpstr>6. Know Your Limitations </vt:lpstr>
      <vt:lpstr>Conclusion: Crossing borders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Brommel</dc:title>
  <dc:creator>Hegerty, Scott</dc:creator>
  <cp:lastModifiedBy>Hegerty, Scott</cp:lastModifiedBy>
  <cp:revision>93</cp:revision>
  <dcterms:created xsi:type="dcterms:W3CDTF">2025-09-15T19:38:06Z</dcterms:created>
  <dcterms:modified xsi:type="dcterms:W3CDTF">2025-10-08T19:00:13Z</dcterms:modified>
</cp:coreProperties>
</file>